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58" r:id="rId5"/>
    <p:sldId id="260" r:id="rId6"/>
    <p:sldId id="261" r:id="rId7"/>
    <p:sldId id="262" r:id="rId8"/>
    <p:sldId id="263" r:id="rId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14"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6A74BBB-41F0-4AF6-A5FA-26E30218E618}" type="datetimeFigureOut">
              <a:rPr lang="en-US"/>
              <a:pPr>
                <a:defRPr/>
              </a:pPr>
              <a:t>2/12/2008</a:t>
            </a:fld>
            <a:endParaRPr lang="en-IE"/>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E"/>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92669C0-3BAC-49DB-87E4-0E5EE50CE950}" type="slidenum">
              <a:rPr lang="en-IE"/>
              <a:pPr>
                <a:defRPr/>
              </a:pPr>
              <a:t>‹#›</a:t>
            </a:fld>
            <a:endParaRPr lang="en-I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72264C-4600-4FF8-A81C-18BE1AAAB1B6}" type="slidenum">
              <a:rPr lang="en-IE">
                <a:cs typeface="Arial" charset="0"/>
              </a:rPr>
              <a:pPr fontAlgn="base">
                <a:spcBef>
                  <a:spcPct val="0"/>
                </a:spcBef>
                <a:spcAft>
                  <a:spcPct val="0"/>
                </a:spcAft>
                <a:defRPr/>
              </a:pPr>
              <a:t>1</a:t>
            </a:fld>
            <a:endParaRPr lang="en-IE">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AD5040-970B-44F3-8A45-204C5BC43264}" type="slidenum">
              <a:rPr lang="en-IE">
                <a:cs typeface="Arial" charset="0"/>
              </a:rPr>
              <a:pPr fontAlgn="base">
                <a:spcBef>
                  <a:spcPct val="0"/>
                </a:spcBef>
                <a:spcAft>
                  <a:spcPct val="0"/>
                </a:spcAft>
                <a:defRPr/>
              </a:pPr>
              <a:t>2</a:t>
            </a:fld>
            <a:endParaRPr lang="en-IE">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13C60C-7B6E-4F37-8471-DD2C0042C94A}" type="slidenum">
              <a:rPr lang="en-IE">
                <a:cs typeface="Arial" charset="0"/>
              </a:rPr>
              <a:pPr fontAlgn="base">
                <a:spcBef>
                  <a:spcPct val="0"/>
                </a:spcBef>
                <a:spcAft>
                  <a:spcPct val="0"/>
                </a:spcAft>
                <a:defRPr/>
              </a:pPr>
              <a:t>3</a:t>
            </a:fld>
            <a:endParaRPr lang="en-IE">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B7F483-2B08-463A-B39D-7129AA51A41D}" type="slidenum">
              <a:rPr lang="en-IE">
                <a:cs typeface="Arial" charset="0"/>
              </a:rPr>
              <a:pPr fontAlgn="base">
                <a:spcBef>
                  <a:spcPct val="0"/>
                </a:spcBef>
                <a:spcAft>
                  <a:spcPct val="0"/>
                </a:spcAft>
                <a:defRPr/>
              </a:pPr>
              <a:t>4</a:t>
            </a:fld>
            <a:endParaRPr lang="en-IE">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CE7C9A-5136-46D3-B2E0-B04F054889C6}" type="slidenum">
              <a:rPr lang="en-IE">
                <a:cs typeface="Arial" charset="0"/>
              </a:rPr>
              <a:pPr fontAlgn="base">
                <a:spcBef>
                  <a:spcPct val="0"/>
                </a:spcBef>
                <a:spcAft>
                  <a:spcPct val="0"/>
                </a:spcAft>
                <a:defRPr/>
              </a:pPr>
              <a:t>5</a:t>
            </a:fld>
            <a:endParaRPr lang="en-IE">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34EB1F-E497-4EC1-BFAC-2DA1C34852CE}" type="slidenum">
              <a:rPr lang="en-IE">
                <a:cs typeface="Arial" charset="0"/>
              </a:rPr>
              <a:pPr fontAlgn="base">
                <a:spcBef>
                  <a:spcPct val="0"/>
                </a:spcBef>
                <a:spcAft>
                  <a:spcPct val="0"/>
                </a:spcAft>
                <a:defRPr/>
              </a:pPr>
              <a:t>6</a:t>
            </a:fld>
            <a:endParaRPr lang="en-IE">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FC6569-5522-4F2B-93F2-7A1CCEBC1A55}" type="slidenum">
              <a:rPr lang="en-IE">
                <a:cs typeface="Arial" charset="0"/>
              </a:rPr>
              <a:pPr fontAlgn="base">
                <a:spcBef>
                  <a:spcPct val="0"/>
                </a:spcBef>
                <a:spcAft>
                  <a:spcPct val="0"/>
                </a:spcAft>
                <a:defRPr/>
              </a:pPr>
              <a:t>7</a:t>
            </a:fld>
            <a:endParaRPr lang="en-IE">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13A46B-5AB0-4CD8-B7B8-7FC1F8DAF012}" type="slidenum">
              <a:rPr lang="en-IE">
                <a:cs typeface="Arial" charset="0"/>
              </a:rPr>
              <a:pPr fontAlgn="base">
                <a:spcBef>
                  <a:spcPct val="0"/>
                </a:spcBef>
                <a:spcAft>
                  <a:spcPct val="0"/>
                </a:spcAft>
                <a:defRPr/>
              </a:pPr>
              <a:t>8</a:t>
            </a:fld>
            <a:endParaRPr lang="en-IE">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lvl1pPr>
              <a:defRPr/>
            </a:lvl1pPr>
          </a:lstStyle>
          <a:p>
            <a:pPr>
              <a:defRPr/>
            </a:pPr>
            <a:fld id="{07CD93E0-16E8-46AB-9DF8-61CD6EB5D103}" type="datetimeFigureOut">
              <a:rPr lang="en-US"/>
              <a:pPr>
                <a:defRPr/>
              </a:pPr>
              <a:t>2/12/2008</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D3AC64E0-63F1-4B72-80DF-6F19BCA714E9}" type="slidenum">
              <a:rPr lang="en-IE"/>
              <a:pPr>
                <a:defRPr/>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fld id="{EAE04293-11BB-4DE7-B9A6-CE2BD75707FB}" type="datetimeFigureOut">
              <a:rPr lang="en-US"/>
              <a:pPr>
                <a:defRPr/>
              </a:pPr>
              <a:t>2/12/2008</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222FA537-1389-41D6-B2C6-79EFB61996F6}" type="slidenum">
              <a:rPr lang="en-IE"/>
              <a:pPr>
                <a:defRPr/>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fld id="{052C3819-65E6-48F5-8D23-9017F96F952B}" type="datetimeFigureOut">
              <a:rPr lang="en-US"/>
              <a:pPr>
                <a:defRPr/>
              </a:pPr>
              <a:t>2/12/2008</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C1393C78-FEC8-4C8F-A0E2-BF32CFFC92BA}" type="slidenum">
              <a:rPr lang="en-IE"/>
              <a:pPr>
                <a:defRPr/>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fld id="{947A0E99-EB4C-4601-BE01-8EAE70F9B926}" type="datetimeFigureOut">
              <a:rPr lang="en-US"/>
              <a:pPr>
                <a:defRPr/>
              </a:pPr>
              <a:t>2/12/2008</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9CE9B933-EF39-4262-9E38-D4B2946B52B6}" type="slidenum">
              <a:rPr lang="en-IE"/>
              <a:pPr>
                <a:defRPr/>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686F5F-1DF3-40E3-880E-794B7283C7E2}" type="datetimeFigureOut">
              <a:rPr lang="en-US"/>
              <a:pPr>
                <a:defRPr/>
              </a:pPr>
              <a:t>2/12/2008</a:t>
            </a:fld>
            <a:endParaRPr lang="en-IE"/>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3F026BC3-02AC-46EF-A84B-476D5F266CDC}" type="slidenum">
              <a:rPr lang="en-IE"/>
              <a:pPr>
                <a:defRPr/>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3"/>
          <p:cNvSpPr>
            <a:spLocks noGrp="1"/>
          </p:cNvSpPr>
          <p:nvPr>
            <p:ph type="dt" sz="half" idx="10"/>
          </p:nvPr>
        </p:nvSpPr>
        <p:spPr/>
        <p:txBody>
          <a:bodyPr/>
          <a:lstStyle>
            <a:lvl1pPr>
              <a:defRPr/>
            </a:lvl1pPr>
          </a:lstStyle>
          <a:p>
            <a:pPr>
              <a:defRPr/>
            </a:pPr>
            <a:fld id="{6437F5F2-C0BE-468B-8DC9-DD82D8AAB82E}" type="datetimeFigureOut">
              <a:rPr lang="en-US"/>
              <a:pPr>
                <a:defRPr/>
              </a:pPr>
              <a:t>2/12/2008</a:t>
            </a:fld>
            <a:endParaRPr lang="en-IE"/>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BE7D8B0B-692D-4494-A10C-B597DF3D1647}" type="slidenum">
              <a:rPr lang="en-IE"/>
              <a:pPr>
                <a:defRPr/>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3"/>
          <p:cNvSpPr>
            <a:spLocks noGrp="1"/>
          </p:cNvSpPr>
          <p:nvPr>
            <p:ph type="dt" sz="half" idx="10"/>
          </p:nvPr>
        </p:nvSpPr>
        <p:spPr/>
        <p:txBody>
          <a:bodyPr/>
          <a:lstStyle>
            <a:lvl1pPr>
              <a:defRPr/>
            </a:lvl1pPr>
          </a:lstStyle>
          <a:p>
            <a:pPr>
              <a:defRPr/>
            </a:pPr>
            <a:fld id="{62EB82DA-AA02-419F-B043-C7874BA75904}" type="datetimeFigureOut">
              <a:rPr lang="en-US"/>
              <a:pPr>
                <a:defRPr/>
              </a:pPr>
              <a:t>2/12/2008</a:t>
            </a:fld>
            <a:endParaRPr lang="en-IE"/>
          </a:p>
        </p:txBody>
      </p:sp>
      <p:sp>
        <p:nvSpPr>
          <p:cNvPr id="8" name="Footer Placeholder 4"/>
          <p:cNvSpPr>
            <a:spLocks noGrp="1"/>
          </p:cNvSpPr>
          <p:nvPr>
            <p:ph type="ftr" sz="quarter" idx="11"/>
          </p:nvPr>
        </p:nvSpPr>
        <p:spPr/>
        <p:txBody>
          <a:bodyPr/>
          <a:lstStyle>
            <a:lvl1pPr>
              <a:defRPr/>
            </a:lvl1pPr>
          </a:lstStyle>
          <a:p>
            <a:pPr>
              <a:defRPr/>
            </a:pPr>
            <a:endParaRPr lang="en-IE"/>
          </a:p>
        </p:txBody>
      </p:sp>
      <p:sp>
        <p:nvSpPr>
          <p:cNvPr id="9" name="Slide Number Placeholder 5"/>
          <p:cNvSpPr>
            <a:spLocks noGrp="1"/>
          </p:cNvSpPr>
          <p:nvPr>
            <p:ph type="sldNum" sz="quarter" idx="12"/>
          </p:nvPr>
        </p:nvSpPr>
        <p:spPr/>
        <p:txBody>
          <a:bodyPr/>
          <a:lstStyle>
            <a:lvl1pPr>
              <a:defRPr/>
            </a:lvl1pPr>
          </a:lstStyle>
          <a:p>
            <a:pPr>
              <a:defRPr/>
            </a:pPr>
            <a:fld id="{D33D710E-632E-49E1-8C1A-CFDFA9641F4B}" type="slidenum">
              <a:rPr lang="en-IE"/>
              <a:pPr>
                <a:defRPr/>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3"/>
          <p:cNvSpPr>
            <a:spLocks noGrp="1"/>
          </p:cNvSpPr>
          <p:nvPr>
            <p:ph type="dt" sz="half" idx="10"/>
          </p:nvPr>
        </p:nvSpPr>
        <p:spPr/>
        <p:txBody>
          <a:bodyPr/>
          <a:lstStyle>
            <a:lvl1pPr>
              <a:defRPr/>
            </a:lvl1pPr>
          </a:lstStyle>
          <a:p>
            <a:pPr>
              <a:defRPr/>
            </a:pPr>
            <a:fld id="{AAA42EE0-00A2-4575-9E3A-BD772C524650}" type="datetimeFigureOut">
              <a:rPr lang="en-US"/>
              <a:pPr>
                <a:defRPr/>
              </a:pPr>
              <a:t>2/12/2008</a:t>
            </a:fld>
            <a:endParaRPr lang="en-IE"/>
          </a:p>
        </p:txBody>
      </p:sp>
      <p:sp>
        <p:nvSpPr>
          <p:cNvPr id="4" name="Footer Placeholder 4"/>
          <p:cNvSpPr>
            <a:spLocks noGrp="1"/>
          </p:cNvSpPr>
          <p:nvPr>
            <p:ph type="ftr" sz="quarter" idx="11"/>
          </p:nvPr>
        </p:nvSpPr>
        <p:spPr/>
        <p:txBody>
          <a:bodyPr/>
          <a:lstStyle>
            <a:lvl1pPr>
              <a:defRPr/>
            </a:lvl1pPr>
          </a:lstStyle>
          <a:p>
            <a:pPr>
              <a:defRPr/>
            </a:pPr>
            <a:endParaRPr lang="en-IE"/>
          </a:p>
        </p:txBody>
      </p:sp>
      <p:sp>
        <p:nvSpPr>
          <p:cNvPr id="5" name="Slide Number Placeholder 5"/>
          <p:cNvSpPr>
            <a:spLocks noGrp="1"/>
          </p:cNvSpPr>
          <p:nvPr>
            <p:ph type="sldNum" sz="quarter" idx="12"/>
          </p:nvPr>
        </p:nvSpPr>
        <p:spPr/>
        <p:txBody>
          <a:bodyPr/>
          <a:lstStyle>
            <a:lvl1pPr>
              <a:defRPr/>
            </a:lvl1pPr>
          </a:lstStyle>
          <a:p>
            <a:pPr>
              <a:defRPr/>
            </a:pPr>
            <a:fld id="{03219C65-E089-419D-93A9-3FB50B394F79}" type="slidenum">
              <a:rPr lang="en-IE"/>
              <a:pPr>
                <a:defRPr/>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C21DAC-C57D-4D2A-9020-08C522BE27E9}" type="datetimeFigureOut">
              <a:rPr lang="en-US"/>
              <a:pPr>
                <a:defRPr/>
              </a:pPr>
              <a:t>2/12/2008</a:t>
            </a:fld>
            <a:endParaRPr lang="en-IE"/>
          </a:p>
        </p:txBody>
      </p:sp>
      <p:sp>
        <p:nvSpPr>
          <p:cNvPr id="3" name="Footer Placeholder 4"/>
          <p:cNvSpPr>
            <a:spLocks noGrp="1"/>
          </p:cNvSpPr>
          <p:nvPr>
            <p:ph type="ftr" sz="quarter" idx="11"/>
          </p:nvPr>
        </p:nvSpPr>
        <p:spPr/>
        <p:txBody>
          <a:bodyPr/>
          <a:lstStyle>
            <a:lvl1pPr>
              <a:defRPr/>
            </a:lvl1pPr>
          </a:lstStyle>
          <a:p>
            <a:pPr>
              <a:defRPr/>
            </a:pPr>
            <a:endParaRPr lang="en-IE"/>
          </a:p>
        </p:txBody>
      </p:sp>
      <p:sp>
        <p:nvSpPr>
          <p:cNvPr id="4" name="Slide Number Placeholder 5"/>
          <p:cNvSpPr>
            <a:spLocks noGrp="1"/>
          </p:cNvSpPr>
          <p:nvPr>
            <p:ph type="sldNum" sz="quarter" idx="12"/>
          </p:nvPr>
        </p:nvSpPr>
        <p:spPr/>
        <p:txBody>
          <a:bodyPr/>
          <a:lstStyle>
            <a:lvl1pPr>
              <a:defRPr/>
            </a:lvl1pPr>
          </a:lstStyle>
          <a:p>
            <a:pPr>
              <a:defRPr/>
            </a:pPr>
            <a:fld id="{9C9D6ED1-3A43-4196-AEAA-BA27DC41AC8D}" type="slidenum">
              <a:rPr lang="en-IE"/>
              <a:pPr>
                <a:defRPr/>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E5CA141-8688-4975-A3B3-1E7B57D0F480}" type="datetimeFigureOut">
              <a:rPr lang="en-US"/>
              <a:pPr>
                <a:defRPr/>
              </a:pPr>
              <a:t>2/12/2008</a:t>
            </a:fld>
            <a:endParaRPr lang="en-IE"/>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C6C60C3D-102C-47CD-A546-AFDC99278239}" type="slidenum">
              <a:rPr lang="en-IE"/>
              <a:pPr>
                <a:defRPr/>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E94583-917C-459C-9121-735952702F71}" type="datetimeFigureOut">
              <a:rPr lang="en-US"/>
              <a:pPr>
                <a:defRPr/>
              </a:pPr>
              <a:t>2/12/2008</a:t>
            </a:fld>
            <a:endParaRPr lang="en-IE"/>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D51F47C4-E006-43EC-B31F-0DAB6BBBEBC4}" type="slidenum">
              <a:rPr lang="en-IE"/>
              <a:pPr>
                <a:defRPr/>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E"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C9A3113-CBEF-4C15-B39D-C2D189ED16F0}" type="datetimeFigureOut">
              <a:rPr lang="en-US"/>
              <a:pPr>
                <a:defRPr/>
              </a:pPr>
              <a:t>2/12/2008</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286E022-BAAA-4230-9512-82E072C2E244}" type="slidenum">
              <a:rPr lang="en-IE"/>
              <a:pPr>
                <a:defRPr/>
              </a:pPr>
              <a:t>‹#›</a:t>
            </a:fld>
            <a:endParaRPr lang="en-I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642938" y="3143250"/>
            <a:ext cx="7772400" cy="1362075"/>
          </a:xfrm>
        </p:spPr>
        <p:txBody>
          <a:bodyPr/>
          <a:lstStyle/>
          <a:p>
            <a:pPr algn="ctr" eaLnBrk="1" hangingPunct="1"/>
            <a:r>
              <a:rPr lang="en-GB" sz="2400" b="0" cap="none" smtClean="0"/>
              <a:t>SUPPOSE WE HAVE A WORLD COMMODITY MARKET (BEEF) WITH ONE EXPORTER (BRAZIL) AND TWO IMPORTERS (EU AND THE ROW). SHOW HOW THE LIBERALISATION OF THE EU BEEF MARKET WOULD IMPACT ON PRODUCERS AND CONSUMERS AND OVERALL WELFARE IN OTHER COUNTRIES.</a:t>
            </a:r>
            <a:r>
              <a:rPr lang="en-IE" sz="3600" cap="none" smtClean="0"/>
              <a:t/>
            </a:r>
            <a:br>
              <a:rPr lang="en-IE" sz="3600" cap="none" smtClean="0"/>
            </a:br>
            <a:endParaRPr lang="en-IE" sz="3600" cap="none" smtClean="0"/>
          </a:p>
        </p:txBody>
      </p:sp>
      <p:sp>
        <p:nvSpPr>
          <p:cNvPr id="14338" name="Text Placeholder 2"/>
          <p:cNvSpPr>
            <a:spLocks noGrp="1"/>
          </p:cNvSpPr>
          <p:nvPr>
            <p:ph type="body" idx="1"/>
          </p:nvPr>
        </p:nvSpPr>
        <p:spPr>
          <a:xfrm>
            <a:off x="642938" y="1000125"/>
            <a:ext cx="7772400" cy="1500188"/>
          </a:xfrm>
        </p:spPr>
        <p:txBody>
          <a:bodyPr/>
          <a:lstStyle/>
          <a:p>
            <a:pPr algn="ctr" eaLnBrk="1" hangingPunct="1"/>
            <a:r>
              <a:rPr lang="en-IE" sz="3600" b="1" smtClean="0">
                <a:solidFill>
                  <a:schemeClr val="tx1"/>
                </a:solidFill>
              </a:rPr>
              <a:t>Impact of Trade Liberalisation on World Markets-Three Country Model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IE" smtClean="0"/>
              <a:t>Brazil-Exporter</a:t>
            </a:r>
          </a:p>
        </p:txBody>
      </p:sp>
      <p:sp>
        <p:nvSpPr>
          <p:cNvPr id="16386" name="Content Placeholder 2"/>
          <p:cNvSpPr>
            <a:spLocks noGrp="1"/>
          </p:cNvSpPr>
          <p:nvPr>
            <p:ph idx="1"/>
          </p:nvPr>
        </p:nvSpPr>
        <p:spPr/>
        <p:txBody>
          <a:bodyPr/>
          <a:lstStyle/>
          <a:p>
            <a:pPr eaLnBrk="1" hangingPunct="1">
              <a:buFont typeface="Arial" charset="0"/>
              <a:buNone/>
            </a:pPr>
            <a:endParaRPr lang="en-IE" smtClean="0"/>
          </a:p>
          <a:p>
            <a:pPr eaLnBrk="1" hangingPunct="1">
              <a:buFont typeface="Arial" charset="0"/>
              <a:buNone/>
            </a:pPr>
            <a:endParaRPr lang="en-IE" sz="1600" smtClean="0"/>
          </a:p>
          <a:p>
            <a:pPr eaLnBrk="1" hangingPunct="1">
              <a:buFont typeface="Arial" charset="0"/>
              <a:buNone/>
            </a:pPr>
            <a:r>
              <a:rPr lang="en-IE" sz="1600" smtClean="0"/>
              <a:t>P                                                                                                               P</a:t>
            </a:r>
          </a:p>
          <a:p>
            <a:pPr eaLnBrk="1" hangingPunct="1">
              <a:buFont typeface="Arial" charset="0"/>
              <a:buNone/>
            </a:pPr>
            <a:endParaRPr lang="en-IE" sz="1600" smtClean="0"/>
          </a:p>
          <a:p>
            <a:pPr eaLnBrk="1" hangingPunct="1">
              <a:buFont typeface="Arial" charset="0"/>
              <a:buNone/>
            </a:pPr>
            <a:r>
              <a:rPr lang="en-IE" sz="1600" smtClean="0"/>
              <a:t>Pb                                              S                                                           Pb                                      ESb</a:t>
            </a:r>
          </a:p>
          <a:p>
            <a:pPr eaLnBrk="1" hangingPunct="1">
              <a:buFont typeface="Arial" charset="0"/>
              <a:buNone/>
            </a:pPr>
            <a:endParaRPr lang="en-IE" sz="1600" smtClean="0"/>
          </a:p>
          <a:p>
            <a:pPr eaLnBrk="1" hangingPunct="1">
              <a:buFont typeface="Arial" charset="0"/>
              <a:buNone/>
            </a:pPr>
            <a:endParaRPr lang="en-IE" sz="1600" smtClean="0"/>
          </a:p>
          <a:p>
            <a:pPr eaLnBrk="1" hangingPunct="1">
              <a:buFont typeface="Arial" charset="0"/>
              <a:buNone/>
            </a:pPr>
            <a:endParaRPr lang="en-IE" sz="1600" smtClean="0"/>
          </a:p>
          <a:p>
            <a:pPr eaLnBrk="1" hangingPunct="1">
              <a:buFont typeface="Arial" charset="0"/>
              <a:buNone/>
            </a:pPr>
            <a:endParaRPr lang="en-IE" sz="1600" smtClean="0"/>
          </a:p>
          <a:p>
            <a:pPr eaLnBrk="1" hangingPunct="1">
              <a:buFont typeface="Arial" charset="0"/>
              <a:buNone/>
            </a:pPr>
            <a:r>
              <a:rPr lang="en-IE" sz="1600" smtClean="0"/>
              <a:t>                                                    Q                                                                                                              Q</a:t>
            </a:r>
          </a:p>
          <a:p>
            <a:pPr eaLnBrk="1" hangingPunct="1">
              <a:buFont typeface="Arial" charset="0"/>
              <a:buNone/>
            </a:pPr>
            <a:r>
              <a:rPr lang="en-IE" sz="1600" smtClean="0"/>
              <a:t>                  Q1                 Q2                                                                                                     Q3</a:t>
            </a:r>
          </a:p>
          <a:p>
            <a:pPr eaLnBrk="1" hangingPunct="1"/>
            <a:r>
              <a:rPr lang="en-IE" sz="1600" smtClean="0"/>
              <a:t>Brazil exports Q2-Q1</a:t>
            </a:r>
          </a:p>
        </p:txBody>
      </p:sp>
      <p:cxnSp>
        <p:nvCxnSpPr>
          <p:cNvPr id="5" name="Straight Connector 4"/>
          <p:cNvCxnSpPr/>
          <p:nvPr/>
        </p:nvCxnSpPr>
        <p:spPr>
          <a:xfrm rot="5400000">
            <a:off x="-251618" y="3607594"/>
            <a:ext cx="221615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57250" y="4714875"/>
            <a:ext cx="20002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787107" y="3642519"/>
            <a:ext cx="22860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929313" y="4786313"/>
            <a:ext cx="21431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57250" y="3357563"/>
            <a:ext cx="72866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857250" y="3000375"/>
            <a:ext cx="2071688" cy="1357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57250" y="2928938"/>
            <a:ext cx="1785938" cy="1500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748507" y="4036219"/>
            <a:ext cx="13589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1748632" y="4036219"/>
            <a:ext cx="13589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flipH="1" flipV="1">
            <a:off x="6215063" y="2928938"/>
            <a:ext cx="1714500" cy="14287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572250" y="4071938"/>
            <a:ext cx="1430337"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IE" smtClean="0"/>
              <a:t>Europe-Importer</a:t>
            </a:r>
          </a:p>
        </p:txBody>
      </p:sp>
      <p:sp>
        <p:nvSpPr>
          <p:cNvPr id="18434" name="Content Placeholder 2"/>
          <p:cNvSpPr>
            <a:spLocks noGrp="1"/>
          </p:cNvSpPr>
          <p:nvPr>
            <p:ph idx="1"/>
          </p:nvPr>
        </p:nvSpPr>
        <p:spPr/>
        <p:txBody>
          <a:bodyPr/>
          <a:lstStyle/>
          <a:p>
            <a:pPr eaLnBrk="1" hangingPunct="1">
              <a:buFont typeface="Arial" charset="0"/>
              <a:buNone/>
            </a:pPr>
            <a:endParaRPr lang="en-IE" smtClean="0"/>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r>
              <a:rPr lang="en-IE" sz="1400" smtClean="0"/>
              <a:t>     P                                                                                                                   P</a:t>
            </a:r>
          </a:p>
          <a:p>
            <a:pPr eaLnBrk="1" hangingPunct="1">
              <a:buFont typeface="Arial" charset="0"/>
              <a:buNone/>
            </a:pPr>
            <a:r>
              <a:rPr lang="en-IE" sz="1400" smtClean="0"/>
              <a:t>                                                        S                                                                 </a:t>
            </a:r>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r>
              <a:rPr lang="en-IE" sz="1400" smtClean="0"/>
              <a:t>     Peu</a:t>
            </a:r>
          </a:p>
          <a:p>
            <a:pPr eaLnBrk="1" hangingPunct="1">
              <a:buFont typeface="Arial" charset="0"/>
              <a:buNone/>
            </a:pPr>
            <a:endParaRPr lang="en-IE" sz="1400" smtClean="0"/>
          </a:p>
          <a:p>
            <a:pPr eaLnBrk="1" hangingPunct="1">
              <a:buFont typeface="Arial" charset="0"/>
              <a:buNone/>
            </a:pPr>
            <a:r>
              <a:rPr lang="en-IE" sz="1400" smtClean="0"/>
              <a:t>                                                        D                                                                                                               IM</a:t>
            </a:r>
          </a:p>
          <a:p>
            <a:pPr eaLnBrk="1" hangingPunct="1">
              <a:buFont typeface="Arial" charset="0"/>
              <a:buNone/>
            </a:pPr>
            <a:r>
              <a:rPr lang="en-IE" sz="1400" smtClean="0"/>
              <a:t>                      Q1               Q2              Q                                                                                                                     Q</a:t>
            </a:r>
          </a:p>
          <a:p>
            <a:pPr eaLnBrk="1" hangingPunct="1">
              <a:buFont typeface="Arial" charset="0"/>
              <a:buNone/>
            </a:pPr>
            <a:r>
              <a:rPr lang="en-IE" sz="1400" smtClean="0"/>
              <a:t>                                                                                                                                                          Q3</a:t>
            </a:r>
          </a:p>
          <a:p>
            <a:pPr eaLnBrk="1" hangingPunct="1"/>
            <a:r>
              <a:rPr lang="en-IE" sz="1400" smtClean="0"/>
              <a:t>Europe imports Q2-Q1</a:t>
            </a:r>
          </a:p>
        </p:txBody>
      </p:sp>
      <p:cxnSp>
        <p:nvCxnSpPr>
          <p:cNvPr id="5" name="Straight Connector 4"/>
          <p:cNvCxnSpPr/>
          <p:nvPr/>
        </p:nvCxnSpPr>
        <p:spPr>
          <a:xfrm rot="5400000">
            <a:off x="-35718" y="3750469"/>
            <a:ext cx="1928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28688" y="4714875"/>
            <a:ext cx="20002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4500563" y="3786188"/>
            <a:ext cx="20018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500688" y="4786313"/>
            <a:ext cx="21431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928688" y="3143250"/>
            <a:ext cx="1714500" cy="1285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928688" y="3071813"/>
            <a:ext cx="1714500" cy="1357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28688" y="4071938"/>
            <a:ext cx="657225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500688" y="3143250"/>
            <a:ext cx="1714500" cy="14287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1106488" y="4394200"/>
            <a:ext cx="64293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892300" y="4394200"/>
            <a:ext cx="6429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6287294" y="4429919"/>
            <a:ext cx="714375"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IE" smtClean="0"/>
              <a:t>Rest of World-Importer</a:t>
            </a:r>
          </a:p>
        </p:txBody>
      </p:sp>
      <p:sp>
        <p:nvSpPr>
          <p:cNvPr id="20482" name="Content Placeholder 4"/>
          <p:cNvSpPr>
            <a:spLocks noGrp="1"/>
          </p:cNvSpPr>
          <p:nvPr>
            <p:ph idx="1"/>
          </p:nvPr>
        </p:nvSpPr>
        <p:spPr/>
        <p:txBody>
          <a:bodyPr/>
          <a:lstStyle/>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r>
              <a:rPr lang="en-IE" sz="1400" smtClean="0"/>
              <a:t>    P                                                                                                                                 P</a:t>
            </a:r>
          </a:p>
          <a:p>
            <a:pPr eaLnBrk="1" hangingPunct="1">
              <a:buFont typeface="Arial" charset="0"/>
              <a:buNone/>
            </a:pPr>
            <a:endParaRPr lang="en-IE" sz="1400" smtClean="0"/>
          </a:p>
          <a:p>
            <a:pPr eaLnBrk="1" hangingPunct="1">
              <a:buFont typeface="Arial" charset="0"/>
              <a:buNone/>
            </a:pPr>
            <a:r>
              <a:rPr lang="en-IE" sz="1400" smtClean="0"/>
              <a:t>                                                      S</a:t>
            </a:r>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r>
              <a:rPr lang="en-IE" sz="1400" smtClean="0"/>
              <a:t>Prow</a:t>
            </a:r>
          </a:p>
          <a:p>
            <a:pPr eaLnBrk="1" hangingPunct="1">
              <a:buFont typeface="Arial" charset="0"/>
              <a:buNone/>
            </a:pPr>
            <a:r>
              <a:rPr lang="en-IE" sz="1400" smtClean="0"/>
              <a:t>                                                      D                                                                                                                                   IMrow</a:t>
            </a:r>
          </a:p>
          <a:p>
            <a:pPr eaLnBrk="1" hangingPunct="1">
              <a:buFont typeface="Arial" charset="0"/>
              <a:buNone/>
            </a:pPr>
            <a:endParaRPr lang="en-IE" sz="1400" smtClean="0"/>
          </a:p>
          <a:p>
            <a:pPr eaLnBrk="1" hangingPunct="1">
              <a:buFont typeface="Arial" charset="0"/>
              <a:buNone/>
            </a:pPr>
            <a:r>
              <a:rPr lang="en-IE" sz="1400" smtClean="0"/>
              <a:t>                    Q1               Q2                 Q                                                                                                        Q3                  Q</a:t>
            </a:r>
          </a:p>
          <a:p>
            <a:pPr eaLnBrk="1" hangingPunct="1">
              <a:buFont typeface="Arial" charset="0"/>
              <a:buNone/>
            </a:pPr>
            <a:endParaRPr lang="en-IE" sz="1400" smtClean="0"/>
          </a:p>
          <a:p>
            <a:pPr eaLnBrk="1" hangingPunct="1"/>
            <a:r>
              <a:rPr lang="en-IE" sz="1400" smtClean="0"/>
              <a:t>Rest of the World imports Q2-Q1</a:t>
            </a:r>
          </a:p>
          <a:p>
            <a:pPr eaLnBrk="1" hangingPunct="1">
              <a:buFont typeface="Arial" charset="0"/>
              <a:buNone/>
            </a:pPr>
            <a:endParaRPr lang="en-IE" sz="1400" smtClean="0"/>
          </a:p>
          <a:p>
            <a:pPr eaLnBrk="1" hangingPunct="1">
              <a:buFont typeface="Arial" charset="0"/>
              <a:buNone/>
            </a:pPr>
            <a:r>
              <a:rPr lang="en-IE" sz="1400" smtClean="0"/>
              <a:t>  </a:t>
            </a:r>
          </a:p>
        </p:txBody>
      </p:sp>
      <p:cxnSp>
        <p:nvCxnSpPr>
          <p:cNvPr id="7" name="Straight Connector 6"/>
          <p:cNvCxnSpPr/>
          <p:nvPr/>
        </p:nvCxnSpPr>
        <p:spPr>
          <a:xfrm rot="5400000">
            <a:off x="-144462" y="3643313"/>
            <a:ext cx="20018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57250" y="4643438"/>
            <a:ext cx="21431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964906" y="3607594"/>
            <a:ext cx="20732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000750" y="4643438"/>
            <a:ext cx="21431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57250" y="3071813"/>
            <a:ext cx="1785938" cy="1285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857250" y="3071813"/>
            <a:ext cx="1857375" cy="1214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00750" y="3071813"/>
            <a:ext cx="1928813" cy="1285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857250" y="3929063"/>
            <a:ext cx="7072313"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035050" y="4322763"/>
            <a:ext cx="6429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1820863" y="4322763"/>
            <a:ext cx="6429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6930231" y="4287044"/>
            <a:ext cx="714375"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IE" dirty="0" smtClean="0"/>
              <a:t>Three World Model-Brazil, Europe and Rest of World</a:t>
            </a:r>
            <a:endParaRPr lang="en-IE" dirty="0"/>
          </a:p>
        </p:txBody>
      </p:sp>
      <p:sp>
        <p:nvSpPr>
          <p:cNvPr id="22530" name="Content Placeholder 2"/>
          <p:cNvSpPr>
            <a:spLocks noGrp="1"/>
          </p:cNvSpPr>
          <p:nvPr>
            <p:ph idx="1"/>
          </p:nvPr>
        </p:nvSpPr>
        <p:spPr/>
        <p:txBody>
          <a:bodyPr/>
          <a:lstStyle/>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r>
              <a:rPr lang="en-IE" sz="1400" smtClean="0"/>
              <a:t>P                                                                          P                                                                   P</a:t>
            </a:r>
          </a:p>
          <a:p>
            <a:pPr eaLnBrk="1" hangingPunct="1">
              <a:buFont typeface="Arial" charset="0"/>
              <a:buNone/>
            </a:pPr>
            <a:endParaRPr lang="en-IE" sz="1400" smtClean="0"/>
          </a:p>
          <a:p>
            <a:pPr eaLnBrk="1" hangingPunct="1">
              <a:buFont typeface="Arial" charset="0"/>
              <a:buNone/>
            </a:pPr>
            <a:r>
              <a:rPr lang="en-IE" sz="1400" smtClean="0"/>
              <a:t>                                                                                                                                                                                             ESb</a:t>
            </a:r>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r>
              <a:rPr lang="en-IE" sz="1400" smtClean="0"/>
              <a:t>Pw                </a:t>
            </a:r>
          </a:p>
          <a:p>
            <a:pPr eaLnBrk="1" hangingPunct="1">
              <a:buFont typeface="Arial" charset="0"/>
              <a:buNone/>
            </a:pPr>
            <a:endParaRPr lang="en-IE" sz="1400" smtClean="0"/>
          </a:p>
          <a:p>
            <a:pPr eaLnBrk="1" hangingPunct="1">
              <a:buFont typeface="Arial" charset="0"/>
              <a:buNone/>
            </a:pPr>
            <a:r>
              <a:rPr lang="en-IE" sz="1400" smtClean="0"/>
              <a:t>                                               IMeu                                                                    IMrow                                                      IMw </a:t>
            </a:r>
          </a:p>
          <a:p>
            <a:pPr eaLnBrk="1" hangingPunct="1">
              <a:buFont typeface="Arial" charset="0"/>
              <a:buNone/>
            </a:pPr>
            <a:r>
              <a:rPr lang="en-IE" sz="1400" smtClean="0"/>
              <a:t>                                                      Q                                                                           Q                                                              Q</a:t>
            </a:r>
          </a:p>
          <a:p>
            <a:pPr eaLnBrk="1" hangingPunct="1">
              <a:buFont typeface="Arial" charset="0"/>
              <a:buNone/>
            </a:pPr>
            <a:r>
              <a:rPr lang="en-IE" sz="1400" smtClean="0"/>
              <a:t>                                                                                                                                                       world market equilibrium  </a:t>
            </a:r>
          </a:p>
          <a:p>
            <a:pPr eaLnBrk="1" hangingPunct="1">
              <a:buFont typeface="Arial" charset="0"/>
              <a:buNone/>
            </a:pPr>
            <a:r>
              <a:rPr lang="en-IE" sz="1400" smtClean="0"/>
              <a:t>          imports                                                               imports   </a:t>
            </a:r>
          </a:p>
          <a:p>
            <a:pPr eaLnBrk="1" hangingPunct="1">
              <a:buFont typeface="Arial" charset="0"/>
              <a:buNone/>
            </a:pPr>
            <a:endParaRPr lang="en-IE" sz="1400" smtClean="0"/>
          </a:p>
          <a:p>
            <a:pPr eaLnBrk="1" hangingPunct="1"/>
            <a:r>
              <a:rPr lang="en-IE" sz="1400" smtClean="0"/>
              <a:t>World import demand curve is less elastic than EU and ROW world import curves so is much flatter when add the two curves together.</a:t>
            </a:r>
          </a:p>
          <a:p>
            <a:pPr eaLnBrk="1" hangingPunct="1">
              <a:buFont typeface="Arial" charset="0"/>
              <a:buNone/>
            </a:pPr>
            <a:r>
              <a:rPr lang="en-IE" sz="1400" smtClean="0"/>
              <a:t>             </a:t>
            </a:r>
          </a:p>
        </p:txBody>
      </p:sp>
      <p:cxnSp>
        <p:nvCxnSpPr>
          <p:cNvPr id="5" name="Straight Connector 4"/>
          <p:cNvCxnSpPr/>
          <p:nvPr/>
        </p:nvCxnSpPr>
        <p:spPr>
          <a:xfrm rot="5400000">
            <a:off x="-251619" y="3607594"/>
            <a:ext cx="20732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85813" y="4643438"/>
            <a:ext cx="17859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2677319" y="3607594"/>
            <a:ext cx="20732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714750" y="4643438"/>
            <a:ext cx="200025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5393531" y="3607594"/>
            <a:ext cx="20732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429375" y="4643438"/>
            <a:ext cx="18573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85813" y="3143250"/>
            <a:ext cx="1571625" cy="1214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714750" y="3143250"/>
            <a:ext cx="1714500" cy="10715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6429375" y="3000375"/>
            <a:ext cx="1500188" cy="1357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85813" y="3857625"/>
            <a:ext cx="75009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1320801" y="4251325"/>
            <a:ext cx="78581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465638" y="4251325"/>
            <a:ext cx="7858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6608763" y="4251325"/>
            <a:ext cx="7858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785813" y="4786313"/>
            <a:ext cx="10001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714750" y="4786313"/>
            <a:ext cx="121443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429375" y="3643313"/>
            <a:ext cx="1714500" cy="71437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IE" dirty="0" smtClean="0"/>
              <a:t>Impact of Liberalisation of EU Beef Market</a:t>
            </a:r>
            <a:endParaRPr lang="en-IE" dirty="0"/>
          </a:p>
        </p:txBody>
      </p:sp>
      <p:sp>
        <p:nvSpPr>
          <p:cNvPr id="24578" name="Content Placeholder 2"/>
          <p:cNvSpPr>
            <a:spLocks noGrp="1"/>
          </p:cNvSpPr>
          <p:nvPr>
            <p:ph idx="1"/>
          </p:nvPr>
        </p:nvSpPr>
        <p:spPr/>
        <p:txBody>
          <a:bodyPr/>
          <a:lstStyle/>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r>
              <a:rPr lang="en-IE" sz="1400" smtClean="0"/>
              <a:t>P                                                                         P                                                               P</a:t>
            </a:r>
          </a:p>
          <a:p>
            <a:pPr eaLnBrk="1" hangingPunct="1">
              <a:buFont typeface="Arial" charset="0"/>
              <a:buNone/>
            </a:pPr>
            <a:r>
              <a:rPr lang="en-IE" sz="1400" smtClean="0"/>
              <a:t>                                                                                                                                                                                             ESb</a:t>
            </a:r>
          </a:p>
          <a:p>
            <a:pPr eaLnBrk="1" hangingPunct="1">
              <a:buFont typeface="Arial" charset="0"/>
              <a:buNone/>
            </a:pPr>
            <a:r>
              <a:rPr lang="en-IE" sz="1400" smtClean="0"/>
              <a:t>      </a:t>
            </a:r>
          </a:p>
          <a:p>
            <a:pPr eaLnBrk="1" hangingPunct="1">
              <a:buFont typeface="Arial" charset="0"/>
              <a:buNone/>
            </a:pPr>
            <a:r>
              <a:rPr lang="en-IE" sz="1400" smtClean="0"/>
              <a:t>P’w                                                   </a:t>
            </a:r>
          </a:p>
          <a:p>
            <a:pPr eaLnBrk="1" hangingPunct="1">
              <a:buFont typeface="Arial" charset="0"/>
              <a:buNone/>
            </a:pPr>
            <a:r>
              <a:rPr lang="en-IE" sz="1400" smtClean="0"/>
              <a:t> Pw</a:t>
            </a:r>
          </a:p>
          <a:p>
            <a:pPr eaLnBrk="1" hangingPunct="1">
              <a:buFont typeface="Arial" charset="0"/>
              <a:buNone/>
            </a:pPr>
            <a:r>
              <a:rPr lang="en-IE" sz="1400" smtClean="0"/>
              <a:t>                                                                                                                                                                                                IM’w</a:t>
            </a:r>
          </a:p>
          <a:p>
            <a:pPr eaLnBrk="1" hangingPunct="1">
              <a:buFont typeface="Arial" charset="0"/>
              <a:buNone/>
            </a:pPr>
            <a:r>
              <a:rPr lang="en-IE" sz="1400" smtClean="0"/>
              <a:t>                                                 IM’eu                                               </a:t>
            </a:r>
          </a:p>
          <a:p>
            <a:pPr eaLnBrk="1" hangingPunct="1">
              <a:buFont typeface="Arial" charset="0"/>
              <a:buNone/>
            </a:pPr>
            <a:r>
              <a:rPr lang="en-IE" sz="1400" smtClean="0"/>
              <a:t>                                             IMeu                                                                 IMrow                                                            IMw </a:t>
            </a:r>
          </a:p>
          <a:p>
            <a:pPr eaLnBrk="1" hangingPunct="1">
              <a:buFont typeface="Arial" charset="0"/>
              <a:buNone/>
            </a:pPr>
            <a:r>
              <a:rPr lang="en-IE" sz="1400" smtClean="0"/>
              <a:t>                                                     Q                                                                        Q                                                                 Q</a:t>
            </a:r>
          </a:p>
          <a:p>
            <a:pPr eaLnBrk="1" hangingPunct="1">
              <a:buFont typeface="Arial" charset="0"/>
              <a:buNone/>
            </a:pPr>
            <a:r>
              <a:rPr lang="en-IE" sz="1400" smtClean="0"/>
              <a:t>                Q1         Q2                                               Q3   Q4                                                                  Q5    Q6</a:t>
            </a:r>
          </a:p>
          <a:p>
            <a:pPr eaLnBrk="1" hangingPunct="1"/>
            <a:r>
              <a:rPr lang="en-IE" sz="1400" smtClean="0"/>
              <a:t>Europe-imports increase to Q2</a:t>
            </a:r>
          </a:p>
          <a:p>
            <a:pPr eaLnBrk="1" hangingPunct="1"/>
            <a:r>
              <a:rPr lang="en-IE" sz="1400" smtClean="0"/>
              <a:t>ROW-decrease to Q3</a:t>
            </a:r>
          </a:p>
          <a:p>
            <a:pPr eaLnBrk="1" hangingPunct="1"/>
            <a:r>
              <a:rPr lang="en-IE" sz="1400" smtClean="0"/>
              <a:t>New higher world equilibrium price and higher imports</a:t>
            </a:r>
          </a:p>
        </p:txBody>
      </p:sp>
      <p:cxnSp>
        <p:nvCxnSpPr>
          <p:cNvPr id="5" name="Straight Connector 4"/>
          <p:cNvCxnSpPr/>
          <p:nvPr/>
        </p:nvCxnSpPr>
        <p:spPr>
          <a:xfrm rot="5400000">
            <a:off x="-251618" y="3821906"/>
            <a:ext cx="221615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857250" y="4929188"/>
            <a:ext cx="1643063"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2570163" y="3857625"/>
            <a:ext cx="21447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643313" y="4929188"/>
            <a:ext cx="18573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5179219" y="3893344"/>
            <a:ext cx="20732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215063" y="4929188"/>
            <a:ext cx="21431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857250" y="3571875"/>
            <a:ext cx="1357313" cy="10715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57250" y="3071813"/>
            <a:ext cx="1571625" cy="1214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215063" y="3214688"/>
            <a:ext cx="1785937" cy="1357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57250" y="3857625"/>
            <a:ext cx="72866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643313" y="3571875"/>
            <a:ext cx="1571625" cy="1000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677863" y="4394200"/>
            <a:ext cx="10715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857250" y="3714750"/>
            <a:ext cx="72866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1108075" y="4321175"/>
            <a:ext cx="1214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3606801" y="4394200"/>
            <a:ext cx="10715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3249613" y="4322763"/>
            <a:ext cx="12144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6644481" y="4428332"/>
            <a:ext cx="10001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6751638" y="4322763"/>
            <a:ext cx="12144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215063" y="3500438"/>
            <a:ext cx="2000250" cy="9286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215063" y="3286125"/>
            <a:ext cx="2071687" cy="785813"/>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IE" dirty="0" smtClean="0"/>
              <a:t>Impact on Producers and Consumers and Overall Welfare</a:t>
            </a:r>
            <a:endParaRPr lang="en-IE" dirty="0"/>
          </a:p>
        </p:txBody>
      </p:sp>
      <p:sp>
        <p:nvSpPr>
          <p:cNvPr id="26626" name="Content Placeholder 2"/>
          <p:cNvSpPr>
            <a:spLocks noGrp="1"/>
          </p:cNvSpPr>
          <p:nvPr>
            <p:ph idx="1"/>
          </p:nvPr>
        </p:nvSpPr>
        <p:spPr>
          <a:ln w="12700">
            <a:solidFill>
              <a:srgbClr val="000000"/>
            </a:solidFill>
          </a:ln>
        </p:spPr>
        <p:txBody>
          <a:bodyPr/>
          <a:lstStyle/>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endParaRPr lang="en-IE" sz="1400" smtClean="0"/>
          </a:p>
          <a:p>
            <a:pPr eaLnBrk="1" hangingPunct="1">
              <a:buFont typeface="Arial" charset="0"/>
              <a:buNone/>
            </a:pPr>
            <a:r>
              <a:rPr lang="en-IE" sz="1400" smtClean="0"/>
              <a:t>                          P</a:t>
            </a:r>
          </a:p>
        </p:txBody>
      </p:sp>
      <p:sp>
        <p:nvSpPr>
          <p:cNvPr id="26627" name="Line 4"/>
          <p:cNvSpPr>
            <a:spLocks noChangeShapeType="1"/>
          </p:cNvSpPr>
          <p:nvPr/>
        </p:nvSpPr>
        <p:spPr bwMode="auto">
          <a:xfrm>
            <a:off x="1692275" y="2565400"/>
            <a:ext cx="0" cy="2087563"/>
          </a:xfrm>
          <a:prstGeom prst="line">
            <a:avLst/>
          </a:prstGeom>
          <a:noFill/>
          <a:ln w="9525">
            <a:solidFill>
              <a:schemeClr val="tx1"/>
            </a:solidFill>
            <a:round/>
            <a:headEnd/>
            <a:tailEnd/>
          </a:ln>
        </p:spPr>
        <p:txBody>
          <a:bodyPr/>
          <a:lstStyle/>
          <a:p>
            <a:endParaRPr lang="en-US"/>
          </a:p>
        </p:txBody>
      </p:sp>
      <p:sp>
        <p:nvSpPr>
          <p:cNvPr id="26628" name="Line 6"/>
          <p:cNvSpPr>
            <a:spLocks noChangeShapeType="1"/>
          </p:cNvSpPr>
          <p:nvPr/>
        </p:nvSpPr>
        <p:spPr bwMode="auto">
          <a:xfrm>
            <a:off x="1692275" y="4652963"/>
            <a:ext cx="2663825" cy="0"/>
          </a:xfrm>
          <a:prstGeom prst="line">
            <a:avLst/>
          </a:prstGeom>
          <a:noFill/>
          <a:ln w="9525">
            <a:solidFill>
              <a:schemeClr val="tx1"/>
            </a:solidFill>
            <a:round/>
            <a:headEnd/>
            <a:tailEnd/>
          </a:ln>
        </p:spPr>
        <p:txBody>
          <a:bodyPr/>
          <a:lstStyle/>
          <a:p>
            <a:endParaRPr lang="en-US"/>
          </a:p>
        </p:txBody>
      </p:sp>
      <p:sp>
        <p:nvSpPr>
          <p:cNvPr id="26629" name="Line 7"/>
          <p:cNvSpPr>
            <a:spLocks noChangeShapeType="1"/>
          </p:cNvSpPr>
          <p:nvPr/>
        </p:nvSpPr>
        <p:spPr bwMode="auto">
          <a:xfrm flipV="1">
            <a:off x="1692275" y="3284538"/>
            <a:ext cx="2303463" cy="1081087"/>
          </a:xfrm>
          <a:prstGeom prst="line">
            <a:avLst/>
          </a:prstGeom>
          <a:noFill/>
          <a:ln w="9525">
            <a:solidFill>
              <a:schemeClr val="tx1"/>
            </a:solidFill>
            <a:round/>
            <a:headEnd/>
            <a:tailEnd/>
          </a:ln>
        </p:spPr>
        <p:txBody>
          <a:bodyPr/>
          <a:lstStyle/>
          <a:p>
            <a:endParaRPr lang="en-US"/>
          </a:p>
        </p:txBody>
      </p:sp>
      <p:sp>
        <p:nvSpPr>
          <p:cNvPr id="26630" name="Line 8"/>
          <p:cNvSpPr>
            <a:spLocks noChangeShapeType="1"/>
          </p:cNvSpPr>
          <p:nvPr/>
        </p:nvSpPr>
        <p:spPr bwMode="auto">
          <a:xfrm>
            <a:off x="1692275" y="3213100"/>
            <a:ext cx="1655763" cy="1223963"/>
          </a:xfrm>
          <a:prstGeom prst="line">
            <a:avLst/>
          </a:prstGeom>
          <a:noFill/>
          <a:ln w="9525">
            <a:solidFill>
              <a:schemeClr val="tx1"/>
            </a:solidFill>
            <a:round/>
            <a:headEnd/>
            <a:tailEnd/>
          </a:ln>
        </p:spPr>
        <p:txBody>
          <a:bodyPr/>
          <a:lstStyle/>
          <a:p>
            <a:endParaRPr lang="en-US"/>
          </a:p>
        </p:txBody>
      </p:sp>
      <p:sp>
        <p:nvSpPr>
          <p:cNvPr id="26631" name="Line 9"/>
          <p:cNvSpPr>
            <a:spLocks noChangeShapeType="1"/>
          </p:cNvSpPr>
          <p:nvPr/>
        </p:nvSpPr>
        <p:spPr bwMode="auto">
          <a:xfrm>
            <a:off x="1692275" y="2781300"/>
            <a:ext cx="1943100" cy="1439863"/>
          </a:xfrm>
          <a:prstGeom prst="line">
            <a:avLst/>
          </a:prstGeom>
          <a:noFill/>
          <a:ln w="9525">
            <a:solidFill>
              <a:schemeClr val="tx1"/>
            </a:solidFill>
            <a:round/>
            <a:headEnd/>
            <a:tailEnd/>
          </a:ln>
        </p:spPr>
        <p:txBody>
          <a:bodyPr/>
          <a:lstStyle/>
          <a:p>
            <a:endParaRPr lang="en-US"/>
          </a:p>
        </p:txBody>
      </p:sp>
      <p:sp>
        <p:nvSpPr>
          <p:cNvPr id="26632" name="Line 10"/>
          <p:cNvSpPr>
            <a:spLocks noChangeShapeType="1"/>
          </p:cNvSpPr>
          <p:nvPr/>
        </p:nvSpPr>
        <p:spPr bwMode="auto">
          <a:xfrm>
            <a:off x="2627313" y="3933825"/>
            <a:ext cx="0" cy="719138"/>
          </a:xfrm>
          <a:prstGeom prst="line">
            <a:avLst/>
          </a:prstGeom>
          <a:noFill/>
          <a:ln w="9525">
            <a:solidFill>
              <a:schemeClr val="tx1"/>
            </a:solidFill>
            <a:round/>
            <a:headEnd/>
            <a:tailEnd/>
          </a:ln>
        </p:spPr>
        <p:txBody>
          <a:bodyPr/>
          <a:lstStyle/>
          <a:p>
            <a:endParaRPr lang="en-US"/>
          </a:p>
        </p:txBody>
      </p:sp>
      <p:sp>
        <p:nvSpPr>
          <p:cNvPr id="26633" name="Line 11"/>
          <p:cNvSpPr>
            <a:spLocks noChangeShapeType="1"/>
          </p:cNvSpPr>
          <p:nvPr/>
        </p:nvSpPr>
        <p:spPr bwMode="auto">
          <a:xfrm>
            <a:off x="2987675" y="3716338"/>
            <a:ext cx="0" cy="936625"/>
          </a:xfrm>
          <a:prstGeom prst="line">
            <a:avLst/>
          </a:prstGeom>
          <a:noFill/>
          <a:ln w="9525">
            <a:solidFill>
              <a:schemeClr val="tx1"/>
            </a:solidFill>
            <a:round/>
            <a:headEnd/>
            <a:tailEnd/>
          </a:ln>
        </p:spPr>
        <p:txBody>
          <a:bodyPr/>
          <a:lstStyle/>
          <a:p>
            <a:endParaRPr lang="en-US"/>
          </a:p>
        </p:txBody>
      </p:sp>
      <p:sp>
        <p:nvSpPr>
          <p:cNvPr id="26634" name="Line 12"/>
          <p:cNvSpPr>
            <a:spLocks noChangeShapeType="1"/>
          </p:cNvSpPr>
          <p:nvPr/>
        </p:nvSpPr>
        <p:spPr bwMode="auto">
          <a:xfrm flipH="1">
            <a:off x="1692275" y="3933825"/>
            <a:ext cx="935038" cy="0"/>
          </a:xfrm>
          <a:prstGeom prst="line">
            <a:avLst/>
          </a:prstGeom>
          <a:noFill/>
          <a:ln w="9525">
            <a:solidFill>
              <a:schemeClr val="tx1"/>
            </a:solidFill>
            <a:round/>
            <a:headEnd/>
            <a:tailEnd/>
          </a:ln>
        </p:spPr>
        <p:txBody>
          <a:bodyPr/>
          <a:lstStyle/>
          <a:p>
            <a:endParaRPr lang="en-US"/>
          </a:p>
        </p:txBody>
      </p:sp>
      <p:sp>
        <p:nvSpPr>
          <p:cNvPr id="26635" name="Line 13"/>
          <p:cNvSpPr>
            <a:spLocks noChangeShapeType="1"/>
          </p:cNvSpPr>
          <p:nvPr/>
        </p:nvSpPr>
        <p:spPr bwMode="auto">
          <a:xfrm flipH="1">
            <a:off x="1692275" y="3716338"/>
            <a:ext cx="1295400" cy="0"/>
          </a:xfrm>
          <a:prstGeom prst="line">
            <a:avLst/>
          </a:prstGeom>
          <a:noFill/>
          <a:ln w="9525">
            <a:solidFill>
              <a:schemeClr val="tx1"/>
            </a:solidFill>
            <a:round/>
            <a:headEnd/>
            <a:tailEnd/>
          </a:ln>
        </p:spPr>
        <p:txBody>
          <a:bodyPr/>
          <a:lstStyle/>
          <a:p>
            <a:endParaRPr lang="en-US"/>
          </a:p>
        </p:txBody>
      </p:sp>
      <p:sp>
        <p:nvSpPr>
          <p:cNvPr id="26636" name="Text Box 14"/>
          <p:cNvSpPr txBox="1">
            <a:spLocks noChangeArrowheads="1"/>
          </p:cNvSpPr>
          <p:nvPr/>
        </p:nvSpPr>
        <p:spPr bwMode="auto">
          <a:xfrm>
            <a:off x="3995738" y="3213100"/>
            <a:ext cx="720725" cy="304800"/>
          </a:xfrm>
          <a:prstGeom prst="rect">
            <a:avLst/>
          </a:prstGeom>
          <a:noFill/>
          <a:ln w="9525">
            <a:noFill/>
            <a:miter lim="800000"/>
            <a:headEnd/>
            <a:tailEnd/>
          </a:ln>
        </p:spPr>
        <p:txBody>
          <a:bodyPr>
            <a:spAutoFit/>
          </a:bodyPr>
          <a:lstStyle/>
          <a:p>
            <a:pPr>
              <a:spcBef>
                <a:spcPct val="50000"/>
              </a:spcBef>
            </a:pPr>
            <a:r>
              <a:rPr lang="en-IE" sz="1400"/>
              <a:t>ESb</a:t>
            </a:r>
            <a:endParaRPr lang="en-GB" sz="1400"/>
          </a:p>
        </p:txBody>
      </p:sp>
      <p:sp>
        <p:nvSpPr>
          <p:cNvPr id="26637" name="Text Box 15"/>
          <p:cNvSpPr txBox="1">
            <a:spLocks noChangeArrowheads="1"/>
          </p:cNvSpPr>
          <p:nvPr/>
        </p:nvSpPr>
        <p:spPr bwMode="auto">
          <a:xfrm>
            <a:off x="3635375" y="4149725"/>
            <a:ext cx="649288" cy="304800"/>
          </a:xfrm>
          <a:prstGeom prst="rect">
            <a:avLst/>
          </a:prstGeom>
          <a:noFill/>
          <a:ln w="9525">
            <a:noFill/>
            <a:miter lim="800000"/>
            <a:headEnd/>
            <a:tailEnd/>
          </a:ln>
        </p:spPr>
        <p:txBody>
          <a:bodyPr>
            <a:spAutoFit/>
          </a:bodyPr>
          <a:lstStyle/>
          <a:p>
            <a:pPr>
              <a:spcBef>
                <a:spcPct val="50000"/>
              </a:spcBef>
            </a:pPr>
            <a:r>
              <a:rPr lang="en-IE" sz="1400"/>
              <a:t>IM’w</a:t>
            </a:r>
            <a:endParaRPr lang="en-GB" sz="1400"/>
          </a:p>
        </p:txBody>
      </p:sp>
      <p:sp>
        <p:nvSpPr>
          <p:cNvPr id="26638" name="Text Box 16"/>
          <p:cNvSpPr txBox="1">
            <a:spLocks noChangeArrowheads="1"/>
          </p:cNvSpPr>
          <p:nvPr/>
        </p:nvSpPr>
        <p:spPr bwMode="auto">
          <a:xfrm>
            <a:off x="3348038" y="4365625"/>
            <a:ext cx="576262" cy="304800"/>
          </a:xfrm>
          <a:prstGeom prst="rect">
            <a:avLst/>
          </a:prstGeom>
          <a:noFill/>
          <a:ln w="9525">
            <a:noFill/>
            <a:miter lim="800000"/>
            <a:headEnd/>
            <a:tailEnd/>
          </a:ln>
        </p:spPr>
        <p:txBody>
          <a:bodyPr>
            <a:spAutoFit/>
          </a:bodyPr>
          <a:lstStyle/>
          <a:p>
            <a:pPr>
              <a:spcBef>
                <a:spcPct val="50000"/>
              </a:spcBef>
            </a:pPr>
            <a:r>
              <a:rPr lang="en-IE" sz="1400"/>
              <a:t>IMw</a:t>
            </a:r>
            <a:endParaRPr lang="en-GB" sz="1400"/>
          </a:p>
        </p:txBody>
      </p:sp>
      <p:sp>
        <p:nvSpPr>
          <p:cNvPr id="26639" name="Text Box 17"/>
          <p:cNvSpPr txBox="1">
            <a:spLocks noChangeArrowheads="1"/>
          </p:cNvSpPr>
          <p:nvPr/>
        </p:nvSpPr>
        <p:spPr bwMode="auto">
          <a:xfrm>
            <a:off x="4356100" y="4652963"/>
            <a:ext cx="431800" cy="304800"/>
          </a:xfrm>
          <a:prstGeom prst="rect">
            <a:avLst/>
          </a:prstGeom>
          <a:noFill/>
          <a:ln w="9525">
            <a:noFill/>
            <a:miter lim="800000"/>
            <a:headEnd/>
            <a:tailEnd/>
          </a:ln>
        </p:spPr>
        <p:txBody>
          <a:bodyPr>
            <a:spAutoFit/>
          </a:bodyPr>
          <a:lstStyle/>
          <a:p>
            <a:pPr>
              <a:spcBef>
                <a:spcPct val="50000"/>
              </a:spcBef>
            </a:pPr>
            <a:r>
              <a:rPr lang="en-IE" sz="1400"/>
              <a:t>Q</a:t>
            </a:r>
            <a:endParaRPr lang="en-GB" sz="1400"/>
          </a:p>
        </p:txBody>
      </p:sp>
      <p:sp>
        <p:nvSpPr>
          <p:cNvPr id="26640" name="Text Box 18"/>
          <p:cNvSpPr txBox="1">
            <a:spLocks noChangeArrowheads="1"/>
          </p:cNvSpPr>
          <p:nvPr/>
        </p:nvSpPr>
        <p:spPr bwMode="auto">
          <a:xfrm>
            <a:off x="900113" y="3573463"/>
            <a:ext cx="792162" cy="304800"/>
          </a:xfrm>
          <a:prstGeom prst="rect">
            <a:avLst/>
          </a:prstGeom>
          <a:noFill/>
          <a:ln w="9525">
            <a:noFill/>
            <a:miter lim="800000"/>
            <a:headEnd/>
            <a:tailEnd/>
          </a:ln>
        </p:spPr>
        <p:txBody>
          <a:bodyPr>
            <a:spAutoFit/>
          </a:bodyPr>
          <a:lstStyle/>
          <a:p>
            <a:pPr>
              <a:spcBef>
                <a:spcPct val="50000"/>
              </a:spcBef>
            </a:pPr>
            <a:r>
              <a:rPr lang="en-IE" sz="1400"/>
              <a:t>P’w</a:t>
            </a:r>
            <a:endParaRPr lang="en-GB" sz="1400"/>
          </a:p>
        </p:txBody>
      </p:sp>
      <p:sp>
        <p:nvSpPr>
          <p:cNvPr id="26641" name="Text Box 19"/>
          <p:cNvSpPr txBox="1">
            <a:spLocks noChangeArrowheads="1"/>
          </p:cNvSpPr>
          <p:nvPr/>
        </p:nvSpPr>
        <p:spPr bwMode="auto">
          <a:xfrm>
            <a:off x="900113" y="3860800"/>
            <a:ext cx="719137" cy="304800"/>
          </a:xfrm>
          <a:prstGeom prst="rect">
            <a:avLst/>
          </a:prstGeom>
          <a:noFill/>
          <a:ln w="9525">
            <a:noFill/>
            <a:miter lim="800000"/>
            <a:headEnd/>
            <a:tailEnd/>
          </a:ln>
        </p:spPr>
        <p:txBody>
          <a:bodyPr>
            <a:spAutoFit/>
          </a:bodyPr>
          <a:lstStyle/>
          <a:p>
            <a:pPr>
              <a:spcBef>
                <a:spcPct val="50000"/>
              </a:spcBef>
            </a:pPr>
            <a:r>
              <a:rPr lang="en-IE" sz="1400"/>
              <a:t>Pw</a:t>
            </a:r>
            <a:endParaRPr lang="en-GB" sz="1400"/>
          </a:p>
        </p:txBody>
      </p:sp>
      <p:sp>
        <p:nvSpPr>
          <p:cNvPr id="26642" name="Text Box 20"/>
          <p:cNvSpPr txBox="1">
            <a:spLocks noChangeArrowheads="1"/>
          </p:cNvSpPr>
          <p:nvPr/>
        </p:nvSpPr>
        <p:spPr bwMode="auto">
          <a:xfrm>
            <a:off x="2268538" y="4724400"/>
            <a:ext cx="503237" cy="304800"/>
          </a:xfrm>
          <a:prstGeom prst="rect">
            <a:avLst/>
          </a:prstGeom>
          <a:noFill/>
          <a:ln w="9525">
            <a:noFill/>
            <a:miter lim="800000"/>
            <a:headEnd/>
            <a:tailEnd/>
          </a:ln>
        </p:spPr>
        <p:txBody>
          <a:bodyPr>
            <a:spAutoFit/>
          </a:bodyPr>
          <a:lstStyle/>
          <a:p>
            <a:pPr>
              <a:spcBef>
                <a:spcPct val="50000"/>
              </a:spcBef>
            </a:pPr>
            <a:r>
              <a:rPr lang="en-IE" sz="1400"/>
              <a:t>Q1</a:t>
            </a:r>
            <a:endParaRPr lang="en-GB" sz="1400"/>
          </a:p>
        </p:txBody>
      </p:sp>
      <p:sp>
        <p:nvSpPr>
          <p:cNvPr id="26643" name="Text Box 21"/>
          <p:cNvSpPr txBox="1">
            <a:spLocks noChangeArrowheads="1"/>
          </p:cNvSpPr>
          <p:nvPr/>
        </p:nvSpPr>
        <p:spPr bwMode="auto">
          <a:xfrm>
            <a:off x="2771775" y="4724400"/>
            <a:ext cx="431800" cy="304800"/>
          </a:xfrm>
          <a:prstGeom prst="rect">
            <a:avLst/>
          </a:prstGeom>
          <a:noFill/>
          <a:ln w="9525">
            <a:noFill/>
            <a:miter lim="800000"/>
            <a:headEnd/>
            <a:tailEnd/>
          </a:ln>
        </p:spPr>
        <p:txBody>
          <a:bodyPr>
            <a:spAutoFit/>
          </a:bodyPr>
          <a:lstStyle/>
          <a:p>
            <a:pPr>
              <a:spcBef>
                <a:spcPct val="50000"/>
              </a:spcBef>
            </a:pPr>
            <a:r>
              <a:rPr lang="en-IE" sz="1400"/>
              <a:t>Q2</a:t>
            </a:r>
            <a:endParaRPr lang="en-GB" sz="1400"/>
          </a:p>
        </p:txBody>
      </p:sp>
      <p:sp>
        <p:nvSpPr>
          <p:cNvPr id="26644" name="Line 22"/>
          <p:cNvSpPr>
            <a:spLocks noChangeShapeType="1"/>
          </p:cNvSpPr>
          <p:nvPr/>
        </p:nvSpPr>
        <p:spPr bwMode="auto">
          <a:xfrm>
            <a:off x="2627313" y="4724400"/>
            <a:ext cx="360362" cy="0"/>
          </a:xfrm>
          <a:prstGeom prst="line">
            <a:avLst/>
          </a:prstGeom>
          <a:noFill/>
          <a:ln w="9525">
            <a:solidFill>
              <a:schemeClr val="tx1"/>
            </a:solidFill>
            <a:round/>
            <a:headEnd/>
            <a:tailEnd type="triangle" w="med" len="med"/>
          </a:ln>
        </p:spPr>
        <p:txBody>
          <a:bodyPr/>
          <a:lstStyle/>
          <a:p>
            <a:endParaRPr lang="en-US"/>
          </a:p>
        </p:txBody>
      </p:sp>
      <p:sp>
        <p:nvSpPr>
          <p:cNvPr id="26645" name="Text Box 23"/>
          <p:cNvSpPr txBox="1">
            <a:spLocks noChangeArrowheads="1"/>
          </p:cNvSpPr>
          <p:nvPr/>
        </p:nvSpPr>
        <p:spPr bwMode="auto">
          <a:xfrm>
            <a:off x="1835150" y="3141663"/>
            <a:ext cx="433388" cy="304800"/>
          </a:xfrm>
          <a:prstGeom prst="rect">
            <a:avLst/>
          </a:prstGeom>
          <a:noFill/>
          <a:ln w="9525">
            <a:noFill/>
            <a:miter lim="800000"/>
            <a:headEnd/>
            <a:tailEnd/>
          </a:ln>
        </p:spPr>
        <p:txBody>
          <a:bodyPr>
            <a:spAutoFit/>
          </a:bodyPr>
          <a:lstStyle/>
          <a:p>
            <a:pPr>
              <a:spcBef>
                <a:spcPct val="50000"/>
              </a:spcBef>
            </a:pPr>
            <a:r>
              <a:rPr lang="en-IE" sz="1400"/>
              <a:t>C</a:t>
            </a:r>
            <a:endParaRPr lang="en-GB" sz="1400"/>
          </a:p>
        </p:txBody>
      </p:sp>
      <p:sp>
        <p:nvSpPr>
          <p:cNvPr id="26646" name="Text Box 24"/>
          <p:cNvSpPr txBox="1">
            <a:spLocks noChangeArrowheads="1"/>
          </p:cNvSpPr>
          <p:nvPr/>
        </p:nvSpPr>
        <p:spPr bwMode="auto">
          <a:xfrm>
            <a:off x="1692275" y="3429000"/>
            <a:ext cx="431800" cy="304800"/>
          </a:xfrm>
          <a:prstGeom prst="rect">
            <a:avLst/>
          </a:prstGeom>
          <a:noFill/>
          <a:ln w="9525">
            <a:noFill/>
            <a:miter lim="800000"/>
            <a:headEnd/>
            <a:tailEnd/>
          </a:ln>
        </p:spPr>
        <p:txBody>
          <a:bodyPr>
            <a:spAutoFit/>
          </a:bodyPr>
          <a:lstStyle/>
          <a:p>
            <a:pPr>
              <a:spcBef>
                <a:spcPct val="50000"/>
              </a:spcBef>
            </a:pPr>
            <a:r>
              <a:rPr lang="en-IE" sz="1400"/>
              <a:t>B</a:t>
            </a:r>
            <a:endParaRPr lang="en-GB" sz="1400"/>
          </a:p>
        </p:txBody>
      </p:sp>
      <p:sp>
        <p:nvSpPr>
          <p:cNvPr id="26647" name="Text Box 25"/>
          <p:cNvSpPr txBox="1">
            <a:spLocks noChangeArrowheads="1"/>
          </p:cNvSpPr>
          <p:nvPr/>
        </p:nvSpPr>
        <p:spPr bwMode="auto">
          <a:xfrm>
            <a:off x="2555875" y="3644900"/>
            <a:ext cx="431800" cy="274638"/>
          </a:xfrm>
          <a:prstGeom prst="rect">
            <a:avLst/>
          </a:prstGeom>
          <a:noFill/>
          <a:ln w="9525">
            <a:noFill/>
            <a:miter lim="800000"/>
            <a:headEnd/>
            <a:tailEnd/>
          </a:ln>
        </p:spPr>
        <p:txBody>
          <a:bodyPr>
            <a:spAutoFit/>
          </a:bodyPr>
          <a:lstStyle/>
          <a:p>
            <a:pPr>
              <a:spcBef>
                <a:spcPct val="50000"/>
              </a:spcBef>
            </a:pPr>
            <a:r>
              <a:rPr lang="en-IE" sz="1200"/>
              <a:t>D</a:t>
            </a:r>
            <a:endParaRPr lang="en-GB" sz="1200"/>
          </a:p>
        </p:txBody>
      </p:sp>
      <p:sp>
        <p:nvSpPr>
          <p:cNvPr id="26648" name="Text Box 26"/>
          <p:cNvSpPr txBox="1">
            <a:spLocks noChangeArrowheads="1"/>
          </p:cNvSpPr>
          <p:nvPr/>
        </p:nvSpPr>
        <p:spPr bwMode="auto">
          <a:xfrm>
            <a:off x="1835150" y="3716338"/>
            <a:ext cx="576263" cy="274637"/>
          </a:xfrm>
          <a:prstGeom prst="rect">
            <a:avLst/>
          </a:prstGeom>
          <a:noFill/>
          <a:ln w="9525">
            <a:noFill/>
            <a:miter lim="800000"/>
            <a:headEnd/>
            <a:tailEnd/>
          </a:ln>
        </p:spPr>
        <p:txBody>
          <a:bodyPr>
            <a:spAutoFit/>
          </a:bodyPr>
          <a:lstStyle/>
          <a:p>
            <a:pPr>
              <a:spcBef>
                <a:spcPct val="50000"/>
              </a:spcBef>
            </a:pPr>
            <a:r>
              <a:rPr lang="en-IE" sz="1200"/>
              <a:t>A</a:t>
            </a:r>
            <a:endParaRPr lang="en-GB" sz="1200"/>
          </a:p>
        </p:txBody>
      </p:sp>
      <p:sp>
        <p:nvSpPr>
          <p:cNvPr id="26649" name="Text Box 28"/>
          <p:cNvSpPr txBox="1">
            <a:spLocks noChangeArrowheads="1"/>
          </p:cNvSpPr>
          <p:nvPr/>
        </p:nvSpPr>
        <p:spPr bwMode="auto">
          <a:xfrm>
            <a:off x="1692275" y="3933825"/>
            <a:ext cx="576263" cy="304800"/>
          </a:xfrm>
          <a:prstGeom prst="rect">
            <a:avLst/>
          </a:prstGeom>
          <a:noFill/>
          <a:ln w="9525">
            <a:noFill/>
            <a:miter lim="800000"/>
            <a:headEnd/>
            <a:tailEnd/>
          </a:ln>
        </p:spPr>
        <p:txBody>
          <a:bodyPr>
            <a:spAutoFit/>
          </a:bodyPr>
          <a:lstStyle/>
          <a:p>
            <a:pPr>
              <a:spcBef>
                <a:spcPct val="50000"/>
              </a:spcBef>
            </a:pPr>
            <a:r>
              <a:rPr lang="en-IE" sz="1400"/>
              <a:t>E</a:t>
            </a:r>
            <a:endParaRPr lang="en-GB" sz="1400"/>
          </a:p>
        </p:txBody>
      </p:sp>
      <p:sp>
        <p:nvSpPr>
          <p:cNvPr id="26650" name="Text Box 29"/>
          <p:cNvSpPr txBox="1">
            <a:spLocks noChangeArrowheads="1"/>
          </p:cNvSpPr>
          <p:nvPr/>
        </p:nvSpPr>
        <p:spPr bwMode="auto">
          <a:xfrm>
            <a:off x="4932363" y="2205038"/>
            <a:ext cx="3527425" cy="1436687"/>
          </a:xfrm>
          <a:prstGeom prst="rect">
            <a:avLst/>
          </a:prstGeom>
          <a:noFill/>
          <a:ln w="9525">
            <a:noFill/>
            <a:miter lim="800000"/>
            <a:headEnd/>
            <a:tailEnd/>
          </a:ln>
        </p:spPr>
        <p:txBody>
          <a:bodyPr>
            <a:spAutoFit/>
          </a:bodyPr>
          <a:lstStyle/>
          <a:p>
            <a:pPr>
              <a:spcBef>
                <a:spcPct val="50000"/>
              </a:spcBef>
              <a:buFontTx/>
              <a:buChar char="•"/>
            </a:pPr>
            <a:r>
              <a:rPr lang="en-IE" sz="1600"/>
              <a:t>Change in CS: C-A</a:t>
            </a:r>
          </a:p>
          <a:p>
            <a:pPr>
              <a:spcBef>
                <a:spcPct val="50000"/>
              </a:spcBef>
              <a:buFontTx/>
              <a:buChar char="•"/>
            </a:pPr>
            <a:r>
              <a:rPr lang="en-IE" sz="1600"/>
              <a:t>Change in PS: A+D</a:t>
            </a:r>
          </a:p>
          <a:p>
            <a:pPr>
              <a:spcBef>
                <a:spcPct val="50000"/>
              </a:spcBef>
              <a:buFontTx/>
              <a:buChar char="•"/>
            </a:pPr>
            <a:r>
              <a:rPr lang="en-IE" sz="1600"/>
              <a:t>Total Change in Welfare:</a:t>
            </a:r>
          </a:p>
          <a:p>
            <a:pPr>
              <a:spcBef>
                <a:spcPct val="50000"/>
              </a:spcBef>
            </a:pPr>
            <a:r>
              <a:rPr lang="en-IE" sz="1600"/>
              <a:t>	C+D</a:t>
            </a:r>
            <a:endParaRPr lang="en-GB" sz="16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IE" smtClean="0"/>
              <a:t>Summary</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IE" dirty="0" smtClean="0"/>
              <a:t>By liberalising its beef market Europe is moving away from protectionism, so imports from Brazil increase.</a:t>
            </a:r>
          </a:p>
          <a:p>
            <a:pPr eaLnBrk="1" fontAlgn="auto" hangingPunct="1">
              <a:spcAft>
                <a:spcPts val="0"/>
              </a:spcAft>
              <a:buFont typeface="Arial" pitchFamily="34" charset="0"/>
              <a:buChar char="•"/>
              <a:defRPr/>
            </a:pPr>
            <a:r>
              <a:rPr lang="en-IE" dirty="0" smtClean="0"/>
              <a:t>This increases the total world import demand, so there is a new higher world equilibrium price and imports.</a:t>
            </a:r>
          </a:p>
          <a:p>
            <a:pPr eaLnBrk="1" fontAlgn="auto" hangingPunct="1">
              <a:spcAft>
                <a:spcPts val="0"/>
              </a:spcAft>
              <a:buFont typeface="Arial" pitchFamily="34" charset="0"/>
              <a:buChar char="•"/>
              <a:defRPr/>
            </a:pPr>
            <a:r>
              <a:rPr lang="en-IE" dirty="0" smtClean="0"/>
              <a:t>If a country is large and tries to raise its domestic price then this will depress the world price. </a:t>
            </a:r>
          </a:p>
          <a:p>
            <a:pPr eaLnBrk="1" fontAlgn="auto" hangingPunct="1">
              <a:spcAft>
                <a:spcPts val="0"/>
              </a:spcAft>
              <a:buFont typeface="Arial" pitchFamily="34" charset="0"/>
              <a:buChar char="•"/>
              <a:defRPr/>
            </a:pPr>
            <a:r>
              <a:rPr lang="en-IE" dirty="0" smtClean="0"/>
              <a:t>If a country tries to stabilise the domestic price then this will destabilise the world market price for everyone else if the country is large.</a:t>
            </a:r>
            <a:endParaRPr lang="en-I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311</Words>
  <Application>Microsoft Office PowerPoint</Application>
  <PresentationFormat>On-screen Show (4:3)</PresentationFormat>
  <Paragraphs>119</Paragraphs>
  <Slides>8</Slides>
  <Notes>8</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8</vt:i4>
      </vt:variant>
    </vt:vector>
  </HeadingPairs>
  <TitlesOfParts>
    <vt:vector size="11" baseType="lpstr">
      <vt:lpstr>Arial</vt:lpstr>
      <vt:lpstr>Calibri</vt:lpstr>
      <vt:lpstr>Office Theme</vt:lpstr>
      <vt:lpstr>SUPPOSE WE HAVE A WORLD COMMODITY MARKET (BEEF) WITH ONE EXPORTER (BRAZIL) AND TWO IMPORTERS (EU AND THE ROW). SHOW HOW THE LIBERALISATION OF THE EU BEEF MARKET WOULD IMPACT ON PRODUCERS AND CONSUMERS AND OVERALL WELFARE IN OTHER COUNTRIES. </vt:lpstr>
      <vt:lpstr>Brazil-Exporter</vt:lpstr>
      <vt:lpstr>Europe-Importer</vt:lpstr>
      <vt:lpstr>Rest of World-Importer</vt:lpstr>
      <vt:lpstr>Three World Model-Brazil, Europe and Rest of World</vt:lpstr>
      <vt:lpstr>Impact of Liberalisation of EU Beef Market</vt:lpstr>
      <vt:lpstr>Impact on Producers and Consumers and Overall Welfare</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maccannl</dc:creator>
  <cp:lastModifiedBy>Alan Matthews</cp:lastModifiedBy>
  <cp:revision>16</cp:revision>
  <dcterms:created xsi:type="dcterms:W3CDTF">2008-02-11T12:50:44Z</dcterms:created>
  <dcterms:modified xsi:type="dcterms:W3CDTF">2008-02-12T13:27:00Z</dcterms:modified>
</cp:coreProperties>
</file>